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3" r:id="rId2"/>
    <p:sldId id="439" r:id="rId3"/>
    <p:sldId id="339" r:id="rId4"/>
    <p:sldId id="434" r:id="rId5"/>
    <p:sldId id="437" r:id="rId6"/>
    <p:sldId id="435" r:id="rId7"/>
    <p:sldId id="436" r:id="rId8"/>
    <p:sldId id="438" r:id="rId9"/>
    <p:sldId id="433" r:id="rId10"/>
    <p:sldId id="441" r:id="rId11"/>
    <p:sldId id="444" r:id="rId12"/>
    <p:sldId id="445" r:id="rId13"/>
    <p:sldId id="446" r:id="rId14"/>
    <p:sldId id="369" r:id="rId15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BE3"/>
    <a:srgbClr val="AAC1DA"/>
    <a:srgbClr val="AEC7E0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2137" autoAdjust="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21.05.2024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5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url.li/dnige" TargetMode="External"/><Relationship Id="rId2" Type="http://schemas.openxmlformats.org/officeDocument/2006/relationships/hyperlink" Target="http://surl.li/hcjuo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url.li/pyokv" TargetMode="External"/><Relationship Id="rId4" Type="http://schemas.openxmlformats.org/officeDocument/2006/relationships/hyperlink" Target="http://surl.li/chna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576952" y="1925809"/>
            <a:ext cx="9772211" cy="44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НАВЧАЛЬНО-МЕТОДИЧНЕ ЗАБЕЗПЕЧЕННЯ ОСВІТНЬОГО ПРОЦЕСУ ЯК СКЛАДОВА ЯКІСНОЇ ПІДГОТОВКИ ФАХІВЦІВ</a:t>
            </a:r>
          </a:p>
          <a:p>
            <a:pPr algn="ctr">
              <a:lnSpc>
                <a:spcPct val="110000"/>
              </a:lnSpc>
            </a:pPr>
            <a:endParaRPr lang="uk-UA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Тема «Навчально-методичне забезпечення освітнього процесу: нормативні та теоретичні аспекти»</a:t>
            </a:r>
          </a:p>
          <a:p>
            <a:pPr algn="r">
              <a:lnSpc>
                <a:spcPct val="110000"/>
              </a:lnSpc>
            </a:pPr>
            <a:endParaRPr lang="uk-UA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endParaRPr lang="uk-UA" sz="2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uk-UA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спікер: начальник навчально-методичного відділу                             Юлія ЗАБОЛОТНА</a:t>
            </a:r>
            <a:br>
              <a:rPr lang="uk-U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2AC6B3-C534-8D03-337D-2DEFB8F62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" y="382294"/>
            <a:ext cx="2813303" cy="11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Зауваження та рекомендації ЕГ і ГЕР за результатами акредитаційних експертиз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932329"/>
            <a:ext cx="11177752" cy="525331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У переліках рекомендованих джерел за освітніми компонентами передбачити посилання на актуальні публікації у авторитетних міжнародних виданнях відповідної спрямованості та доповнити на цій основі навчальний контент (передбачити аналіз новітніх досліджень в межах предметного поля ОНП).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Ряд дисциплін ОП не містять оновленого контенту.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Включати у робочі програми (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силабуси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) посилання не тільки на навчальну літературу, а також і на наукові статті, в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т.ч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. і результати власних досліджень. Це буде сприяти формуванню наукового і критичного мислення здобувачів.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Періодично переглядати зміст освітніх компонентів ОП в частині відповідності до чинних нормативних документів, особливу увагу приділити рекомендованій літературі в робочих програмах навчальних дисциплін.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НПП оновити зміст, методики та літературу у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силабусах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дисциплін.</a:t>
            </a:r>
            <a:endParaRPr lang="ru-RU" sz="2000" dirty="0">
              <a:latin typeface="Arial" charset="0"/>
              <a:ea typeface="+mn-ea"/>
              <a:cs typeface="+mn-cs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Силабуси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деяких ОК містять посилання на застарілу літературу (старшу 2010 року). Рекомендовано актуалізувати список джерел посилань.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8097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Зауваження та рекомендації ЕГ і ГЕР за результатами акредитаційних експертиз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735106"/>
            <a:ext cx="11177752" cy="525331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Окремі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силабуси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та інші методичні матеріали з навчальних дисциплін за ОП потребують перегляду та оновлення списку використаних джерел. ЕГ рекомендує оновлювати перелік джерел рекомендованої літератури шляхом включення більш нових та джерел іноземною мовою (за останні п’ять років).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Потребують перегляду завдання для організації самостійної роботи з окремих дисциплін (Основи науково-технічного перекладу) з урахуванням побажань студентів</a:t>
            </a:r>
            <a:r>
              <a:rPr lang="ru-RU" sz="2000" dirty="0">
                <a:latin typeface="Arial" charset="0"/>
                <a:ea typeface="+mn-ea"/>
                <a:cs typeface="+mn-cs"/>
              </a:rPr>
              <a:t>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Актуалізувати список рекомендованої літератури для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для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ОК «Інноваційні природоохоронні технології» та «Стратегія сталого розвитку»</a:t>
            </a:r>
            <a:r>
              <a:rPr lang="ru-RU" sz="2000" dirty="0">
                <a:latin typeface="Arial" charset="0"/>
                <a:ea typeface="+mn-ea"/>
                <a:cs typeface="+mn-cs"/>
              </a:rPr>
              <a:t>.</a:t>
            </a:r>
            <a:endParaRPr lang="uk-UA" sz="2000" dirty="0">
              <a:latin typeface="Arial" charset="0"/>
              <a:ea typeface="+mn-ea"/>
              <a:cs typeface="+mn-cs"/>
            </a:endParaRP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Викладачам, що викладають професійні ОК на ОП магістерського рівня «Будівництво та цивільна інженерія» варто напрацьовувати та висвітлювати результати своїх наукових досліджень у вигляді тез і наукових статей у відповідності до ОК.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Все навчально-методичне забезпечення для дисциплін освітньої програми має бути розміщене для здобувачів освіти у вільному доступі. Для всіх дисциплін мають бути розроблені методичні вказівки для самостійної роботи - в період карантину та дистанційної форми навчання це дуже актуальне питання. </a:t>
            </a:r>
          </a:p>
        </p:txBody>
      </p:sp>
    </p:spTree>
    <p:extLst>
      <p:ext uri="{BB962C8B-B14F-4D97-AF65-F5344CB8AC3E}">
        <p14:creationId xmlns:p14="http://schemas.microsoft.com/office/powerpoint/2010/main" val="127788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Зауваження та рекомендації ЕГ і ГЕР за результатами акредитаційних експертиз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802341"/>
            <a:ext cx="11177752" cy="525331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Наявність у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силабусах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по декілька десятків рекомендованих для вивчення україномовних джерел.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У ході вивчення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силабусів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дисциплін експертна група з’ясувала недостатню наявність індивідуальних робіт як форм поточного або підсумкового контролю.</a:t>
            </a:r>
            <a:r>
              <a:rPr lang="ru-RU" sz="2000" dirty="0">
                <a:latin typeface="Arial" charset="0"/>
                <a:ea typeface="+mn-ea"/>
                <a:cs typeface="+mn-cs"/>
              </a:rPr>
              <a:t> 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Відсутність інформації про розподіл годин за темами у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силабусах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вибіркових дисциплін, опублікованих на сайті кафедри.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У методичних рекомендаціях до виконання кваліфікаційної роботи магістрів, що надана в якості нормативного документу, відсутні критерії оцінювання виконання й захисту кваліфікаційної роботи.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Надавати у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силабусах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вибіркових дисциплін розподіл годин за темами та видами занять, що має сприяти свідомому формуванню індивідуальної траєкторії здобувача вищої освіти.</a:t>
            </a:r>
          </a:p>
          <a:p>
            <a:pPr marL="342900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Переглянути зміст ОК з позицій їх тематичної наповненості та відповідності ОП. </a:t>
            </a:r>
          </a:p>
        </p:txBody>
      </p:sp>
    </p:spTree>
    <p:extLst>
      <p:ext uri="{BB962C8B-B14F-4D97-AF65-F5344CB8AC3E}">
        <p14:creationId xmlns:p14="http://schemas.microsoft.com/office/powerpoint/2010/main" val="403976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36726873-83F1-4E5E-A520-E6D01C11EE95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Зауваження та рекомендації ЕГ і ГЕР за результатами акредитаційних експертиз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7373306-66F7-4799-8169-BFE44D7A0B95}"/>
              </a:ext>
            </a:extLst>
          </p:cNvPr>
          <p:cNvSpPr txBox="1">
            <a:spLocks/>
          </p:cNvSpPr>
          <p:nvPr/>
        </p:nvSpPr>
        <p:spPr>
          <a:xfrm>
            <a:off x="507124" y="1116106"/>
            <a:ext cx="11177752" cy="298076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Перегляд ОК за ОП проводити частіше (не один раз на рік) з врахуванням розвитку сфери публічного управління (саме процесів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цифровізації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), авторських наукових досліджень, результатів академічної мобільності (в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т.ч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.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проєктів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щодо цифрових трансформацій у Дніпровському регіоні).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Актуалізувати інформацію щодо діяльності кафедри, методів викладання, навчально-методичного забезпечення для даної ОПП на сторінці кафедри на сайті.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latin typeface="Arial" charset="0"/>
                <a:ea typeface="+mn-ea"/>
                <a:cs typeface="+mn-cs"/>
              </a:rPr>
              <a:t>Розмістити на сторінці кафедри чи то в </a:t>
            </a:r>
            <a:r>
              <a:rPr lang="uk-UA" sz="2000" dirty="0" err="1">
                <a:latin typeface="Arial" charset="0"/>
                <a:ea typeface="+mn-ea"/>
                <a:cs typeface="+mn-cs"/>
              </a:rPr>
              <a:t>репозитарії</a:t>
            </a:r>
            <a:r>
              <a:rPr lang="uk-UA" sz="2000" dirty="0">
                <a:latin typeface="Arial" charset="0"/>
                <a:ea typeface="+mn-ea"/>
                <a:cs typeface="+mn-cs"/>
              </a:rPr>
              <a:t> бібліотеки методичні рекомендації до написання магістерських робіт.</a:t>
            </a:r>
          </a:p>
        </p:txBody>
      </p:sp>
    </p:spTree>
    <p:extLst>
      <p:ext uri="{BB962C8B-B14F-4D97-AF65-F5344CB8AC3E}">
        <p14:creationId xmlns:p14="http://schemas.microsoft.com/office/powerpoint/2010/main" val="366926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76213" y="2212189"/>
            <a:ext cx="11699381" cy="12168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accent2"/>
                </a:solidFill>
              </a:rPr>
              <a:t>ВСЕ БУДЕ УКРАЇНА!!!</a:t>
            </a:r>
          </a:p>
          <a:p>
            <a:pPr algn="ctr"/>
            <a:endParaRPr lang="uk-UA" b="0" i="1" dirty="0">
              <a:solidFill>
                <a:schemeClr val="accent2"/>
              </a:solidFill>
            </a:endParaRP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Хай Вам щастить! </a:t>
            </a:r>
          </a:p>
          <a:p>
            <a:pPr algn="ctr"/>
            <a:endParaRPr lang="uk-UA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F5E3E25-2292-6D23-D8B1-A20AF91081BF}"/>
              </a:ext>
            </a:extLst>
          </p:cNvPr>
          <p:cNvSpPr txBox="1">
            <a:spLocks/>
          </p:cNvSpPr>
          <p:nvPr/>
        </p:nvSpPr>
        <p:spPr bwMode="auto">
          <a:xfrm>
            <a:off x="11906" y="137228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Нормативні документи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9609DF-525A-FFC7-06D1-7A1EB15A8AC2}"/>
              </a:ext>
            </a:extLst>
          </p:cNvPr>
          <p:cNvSpPr/>
          <p:nvPr/>
        </p:nvSpPr>
        <p:spPr>
          <a:xfrm>
            <a:off x="466274" y="883221"/>
            <a:ext cx="110514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Лист МОН України від 09.07.2018 №1/9-434 «Щодо рекомендацій з навчально-методичного забезпечення» </a:t>
            </a:r>
            <a:r>
              <a:rPr lang="en-US" sz="2400" dirty="0">
                <a:hlinkClick r:id="rId2"/>
              </a:rPr>
              <a:t>http://surl.li/hcjuo</a:t>
            </a:r>
            <a:r>
              <a:rPr lang="uk-UA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Положення про навчально-методичне забезпечення освітнього процесу Національного технічного університету «Дніпровська політехніка» </a:t>
            </a:r>
            <a:r>
              <a:rPr lang="en-US" sz="2400" dirty="0">
                <a:hlinkClick r:id="rId3"/>
              </a:rPr>
              <a:t>http://surl.li/dnige</a:t>
            </a:r>
            <a:r>
              <a:rPr lang="uk-UA" sz="24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Положення про видання в світ інформаційно-методичного забезпечення освітнього процесу в Національному технічному університеті «Дніпровська політехніка» </a:t>
            </a:r>
            <a:r>
              <a:rPr lang="en-US" sz="2400" dirty="0">
                <a:hlinkClick r:id="rId4"/>
              </a:rPr>
              <a:t>http://surl.li/chnaq</a:t>
            </a:r>
            <a:r>
              <a:rPr lang="uk-UA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/>
              <a:t>Наказ ректора університету «Про навчально-методичне забезпечення освітнього процесу» від 29.01.2024 № 24 а.-г. </a:t>
            </a:r>
            <a:r>
              <a:rPr lang="en-US" sz="2400" dirty="0">
                <a:hlinkClick r:id="rId5"/>
              </a:rPr>
              <a:t>http://surl.li/pyokv</a:t>
            </a:r>
            <a:r>
              <a:rPr lang="ru-RU" sz="2400" dirty="0"/>
              <a:t> </a:t>
            </a: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8691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88490" y="62010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9919" y="509709"/>
            <a:ext cx="1147449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uk-UA" sz="2400" dirty="0"/>
              <a:t>Відповідно до Законів України «Про освіту» та «Про вищу освіту», </a:t>
            </a:r>
            <a:r>
              <a:rPr lang="uk-UA" sz="2400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Вчена рада університету вирішує питання складу та змісту навчально-методичного забезпечення освітнього процесу</a:t>
            </a:r>
            <a:r>
              <a:rPr lang="uk-UA" sz="2400" dirty="0"/>
              <a:t> з урахуванням вимог законодавства, специфіки університету, галузі знань та/або спеціальності, конкретної освітньої програми тощо.</a:t>
            </a:r>
          </a:p>
          <a:p>
            <a:pPr algn="just">
              <a:lnSpc>
                <a:spcPct val="110000"/>
              </a:lnSpc>
            </a:pPr>
            <a:endParaRPr lang="uk-UA" sz="2400" dirty="0"/>
          </a:p>
          <a:p>
            <a:pPr algn="just">
              <a:lnSpc>
                <a:spcPct val="110000"/>
              </a:lnSpc>
            </a:pPr>
            <a:r>
              <a:rPr lang="uk-UA" sz="2400" dirty="0"/>
              <a:t>За вимогами Положення про навчально-методичне забезпечення освітнього процесу НТУ «ДП» навчально-методичне забезпечення освітнього процесу передбачає </a:t>
            </a:r>
            <a:r>
              <a:rPr lang="uk-UA" sz="2400"/>
              <a:t>наявність:</a:t>
            </a:r>
          </a:p>
          <a:p>
            <a:pPr algn="just">
              <a:lnSpc>
                <a:spcPct val="110000"/>
              </a:lnSpc>
            </a:pP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/>
              <a:t>затверджених в установленому порядку </a:t>
            </a:r>
            <a:r>
              <a:rPr lang="uk-UA" sz="2400" i="1" dirty="0">
                <a:solidFill>
                  <a:srgbClr val="0070C0"/>
                </a:solidFill>
              </a:rPr>
              <a:t>всіх освітніх </a:t>
            </a:r>
            <a:r>
              <a:rPr lang="uk-UA" sz="2400" dirty="0"/>
              <a:t>(освітньо-професійних, </a:t>
            </a:r>
            <a:r>
              <a:rPr lang="uk-UA" sz="2400" dirty="0" err="1"/>
              <a:t>освітньо</a:t>
            </a:r>
            <a:r>
              <a:rPr lang="uk-UA" sz="2400" dirty="0"/>
              <a:t>-наукових, </a:t>
            </a:r>
            <a:r>
              <a:rPr lang="uk-UA" sz="2400" dirty="0" err="1"/>
              <a:t>освітньо</a:t>
            </a:r>
            <a:r>
              <a:rPr lang="uk-UA" sz="2400" dirty="0"/>
              <a:t>-творчих) </a:t>
            </a:r>
            <a:r>
              <a:rPr lang="uk-UA" sz="2400" i="1" dirty="0">
                <a:solidFill>
                  <a:srgbClr val="0070C0"/>
                </a:solidFill>
              </a:rPr>
              <a:t>програм та навчальних планів</a:t>
            </a:r>
            <a:r>
              <a:rPr lang="uk-UA" sz="2400" dirty="0"/>
              <a:t>, за якими здійснюється підготовка здобувачів вищої освіти; </a:t>
            </a:r>
          </a:p>
          <a:p>
            <a:endParaRPr lang="uk-UA" sz="2400" dirty="0"/>
          </a:p>
          <a:p>
            <a:pPr algn="just">
              <a:lnSpc>
                <a:spcPct val="110000"/>
              </a:lnSpc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570298" y="561758"/>
            <a:ext cx="110514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0070C0"/>
                </a:solidFill>
              </a:rPr>
              <a:t>робочих програм (</a:t>
            </a:r>
            <a:r>
              <a:rPr lang="uk-UA" sz="2400" i="1" dirty="0" err="1">
                <a:solidFill>
                  <a:srgbClr val="0070C0"/>
                </a:solidFill>
              </a:rPr>
              <a:t>силабусів</a:t>
            </a:r>
            <a:r>
              <a:rPr lang="uk-UA" sz="2400" i="1" dirty="0">
                <a:solidFill>
                  <a:srgbClr val="0070C0"/>
                </a:solidFill>
              </a:rPr>
              <a:t>)</a:t>
            </a:r>
            <a:r>
              <a:rPr lang="uk-UA" sz="2400" dirty="0"/>
              <a:t> з </a:t>
            </a:r>
            <a:r>
              <a:rPr lang="en-US" sz="2400" dirty="0" err="1"/>
              <a:t>ycix</a:t>
            </a:r>
            <a:r>
              <a:rPr lang="en-US" sz="2400" dirty="0"/>
              <a:t> </a:t>
            </a:r>
            <a:r>
              <a:rPr lang="uk-UA" sz="2400" dirty="0"/>
              <a:t>дисциплін навчальних планів, включаючи вибіркові дисципліни, які містять: програму навчальної дисципліни, заплановані результати навчання, порядок оцінювання результатів навчання, рекомендовану літературу (основну, допоміжну), інформаційні ресурси в Інтернеті; </a:t>
            </a:r>
          </a:p>
          <a:p>
            <a:endParaRPr lang="uk-UA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0070C0"/>
                </a:solidFill>
              </a:rPr>
              <a:t>методичних матеріалів </a:t>
            </a:r>
            <a:r>
              <a:rPr lang="uk-UA" sz="2400" dirty="0"/>
              <a:t>для проведення в</a:t>
            </a:r>
            <a:r>
              <a:rPr lang="en-US" sz="2400" dirty="0"/>
              <a:t>cix </a:t>
            </a:r>
            <a:r>
              <a:rPr lang="uk-UA" sz="2400" dirty="0"/>
              <a:t>видів </a:t>
            </a:r>
            <a:r>
              <a:rPr lang="uk-UA" sz="2400" i="1" dirty="0">
                <a:solidFill>
                  <a:srgbClr val="0070C0"/>
                </a:solidFill>
              </a:rPr>
              <a:t>практичної підготовки </a:t>
            </a:r>
            <a:r>
              <a:rPr lang="uk-UA" sz="2400" dirty="0"/>
              <a:t>до кожної освітньої програми; </a:t>
            </a:r>
          </a:p>
          <a:p>
            <a:endParaRPr lang="uk-UA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0070C0"/>
                </a:solidFill>
              </a:rPr>
              <a:t>методичних матеріалів </a:t>
            </a:r>
            <a:r>
              <a:rPr lang="uk-UA" sz="2400" dirty="0"/>
              <a:t>для проведення </a:t>
            </a:r>
            <a:r>
              <a:rPr lang="uk-UA" sz="2400" i="1" dirty="0">
                <a:solidFill>
                  <a:srgbClr val="0070C0"/>
                </a:solidFill>
              </a:rPr>
              <a:t>підсумкової атестації </a:t>
            </a:r>
            <a:r>
              <a:rPr lang="uk-UA" sz="2400" dirty="0"/>
              <a:t>здобувачів вищої освіти.</a:t>
            </a: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 </a:t>
            </a:r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51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910950-72E1-487F-98A9-495EC357E1BC}"/>
              </a:ext>
            </a:extLst>
          </p:cNvPr>
          <p:cNvSpPr/>
          <p:nvPr/>
        </p:nvSpPr>
        <p:spPr>
          <a:xfrm>
            <a:off x="570298" y="561758"/>
            <a:ext cx="110514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effectLst/>
                <a:latin typeface="Arial" panose="020B0604020202020204" pitchFamily="34" charset="0"/>
              </a:rPr>
              <a:t>Інші документи і форми навчально-методичного забезпечення дисципліни</a:t>
            </a:r>
            <a:br>
              <a:rPr lang="uk-UA" sz="2400" dirty="0"/>
            </a:br>
            <a:r>
              <a:rPr lang="uk-UA" sz="2400" dirty="0">
                <a:effectLst/>
                <a:latin typeface="Arial" panose="020B0604020202020204" pitchFamily="34" charset="0"/>
              </a:rPr>
              <a:t>можуть визначати </a:t>
            </a:r>
            <a:r>
              <a:rPr lang="uk-UA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викладач та кафедра</a:t>
            </a:r>
            <a:r>
              <a:rPr lang="uk-UA" sz="2400" dirty="0">
                <a:effectLst/>
                <a:latin typeface="Arial" panose="020B0604020202020204" pitchFamily="34" charset="0"/>
              </a:rPr>
              <a:t>, виходячи із необхідності максимально повного надання здобувачам освіти всієї</a:t>
            </a:r>
            <a:br>
              <a:rPr lang="uk-UA" sz="2400" dirty="0"/>
            </a:br>
            <a:r>
              <a:rPr lang="uk-UA" sz="2400" dirty="0">
                <a:effectLst/>
                <a:latin typeface="Arial" panose="020B0604020202020204" pitchFamily="34" charset="0"/>
              </a:rPr>
              <a:t>інформації та матеріалів, </a:t>
            </a:r>
            <a:r>
              <a:rPr lang="uk-UA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необхідних для успішного вивчення дисципліни</a:t>
            </a:r>
            <a:r>
              <a:rPr lang="uk-UA" sz="2400" dirty="0">
                <a:effectLst/>
                <a:latin typeface="Arial" panose="020B0604020202020204" pitchFamily="34" charset="0"/>
              </a:rPr>
              <a:t>.</a:t>
            </a:r>
            <a:br>
              <a:rPr lang="uk-UA" sz="2400" dirty="0"/>
            </a:br>
            <a:endParaRPr lang="uk-UA" sz="2400" dirty="0"/>
          </a:p>
          <a:p>
            <a:pPr algn="just"/>
            <a:r>
              <a:rPr lang="uk-UA" sz="2400" dirty="0"/>
              <a:t>Відповідно до наказу ректора університету «Про навчально-методичне забезпечення освітнього процесу» від 29.01.2024 № 24 а.-г. </a:t>
            </a:r>
            <a:r>
              <a:rPr lang="uk-UA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для лекційних занять</a:t>
            </a:r>
            <a:r>
              <a:rPr lang="uk-UA" sz="2400" dirty="0"/>
              <a:t> це можуть бути: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підручники;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навчальні посібники;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навчальні наочні посібники;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конспекти лекцій;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презентації за темами лекцій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ілюстративні матеріали тощо</a:t>
            </a:r>
          </a:p>
          <a:p>
            <a:pPr algn="just"/>
            <a:r>
              <a:rPr lang="uk-UA" sz="2400" b="1" i="1" dirty="0">
                <a:solidFill>
                  <a:srgbClr val="FF0000"/>
                </a:solidFill>
              </a:rPr>
              <a:t>Автором зазначених методичних матеріалів має бути науково-педагогічний працівник, який викладає дисципліну</a:t>
            </a:r>
          </a:p>
          <a:p>
            <a:pPr algn="just"/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138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787E32E-0AB7-49C3-9913-B5D7D651251C}"/>
              </a:ext>
            </a:extLst>
          </p:cNvPr>
          <p:cNvSpPr txBox="1">
            <a:spLocks/>
          </p:cNvSpPr>
          <p:nvPr/>
        </p:nvSpPr>
        <p:spPr>
          <a:xfrm>
            <a:off x="651504" y="686434"/>
            <a:ext cx="11177752" cy="610955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uk-UA" sz="2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AFB242-7B82-49DA-A5CA-937068210BC6}"/>
              </a:ext>
            </a:extLst>
          </p:cNvPr>
          <p:cNvSpPr/>
          <p:nvPr/>
        </p:nvSpPr>
        <p:spPr>
          <a:xfrm>
            <a:off x="489093" y="440831"/>
            <a:ext cx="1105140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uk-UA" sz="2400" dirty="0">
                <a:latin typeface="+mj-lt"/>
                <a:ea typeface="+mj-ea"/>
                <a:cs typeface="+mj-cs"/>
              </a:rPr>
              <a:t>Для </a:t>
            </a:r>
            <a:r>
              <a:rPr lang="uk-UA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лабораторних занять</a:t>
            </a:r>
            <a:r>
              <a:rPr lang="uk-UA" sz="2400" dirty="0">
                <a:latin typeface="+mj-lt"/>
                <a:ea typeface="+mj-ea"/>
                <a:cs typeface="+mj-cs"/>
              </a:rPr>
              <a:t> – методичні вказівки та рекомендації до виконання лабораторних робіт, </a:t>
            </a:r>
            <a:r>
              <a:rPr lang="uk-UA" sz="2400" b="1" i="1" dirty="0">
                <a:solidFill>
                  <a:srgbClr val="FF0000"/>
                </a:solidFill>
              </a:rPr>
              <a:t>укладачем яких має бути науково-педагогічний працівник, який викладає дисципліну.</a:t>
            </a:r>
          </a:p>
          <a:p>
            <a:pPr indent="450215" algn="just"/>
            <a:endParaRPr lang="uk-UA" sz="2400" dirty="0">
              <a:latin typeface="+mj-lt"/>
              <a:ea typeface="+mj-ea"/>
              <a:cs typeface="+mj-cs"/>
            </a:endParaRPr>
          </a:p>
          <a:p>
            <a:pPr indent="450215" algn="just"/>
            <a:r>
              <a:rPr lang="uk-UA" sz="2400" dirty="0">
                <a:latin typeface="+mj-lt"/>
                <a:ea typeface="+mj-ea"/>
                <a:cs typeface="+mj-cs"/>
              </a:rPr>
              <a:t>Для </a:t>
            </a:r>
            <a:r>
              <a:rPr lang="uk-UA" sz="24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практичних (семінарських) занять</a:t>
            </a:r>
            <a:r>
              <a:rPr lang="uk-UA" sz="2400" dirty="0">
                <a:latin typeface="+mj-lt"/>
                <a:ea typeface="+mj-ea"/>
                <a:cs typeface="+mj-cs"/>
              </a:rPr>
              <a:t> – методичні вказівки та рекомендації до виконання практичних робіт, або методичні рекомендації до виконання індивідуальних завдань, або збірники ситуаційних завдань, або приклади розв’язування типових задач, </a:t>
            </a:r>
            <a:r>
              <a:rPr lang="uk-UA" sz="2400" b="1" i="1" dirty="0">
                <a:solidFill>
                  <a:srgbClr val="FF0000"/>
                </a:solidFill>
              </a:rPr>
              <a:t>укладачем яких має бути науково-педагогічний працівник, який викладає дисципліну.</a:t>
            </a:r>
          </a:p>
          <a:p>
            <a:pPr indent="450215" algn="just"/>
            <a:endParaRPr lang="uk-UA" sz="2400" dirty="0">
              <a:latin typeface="+mj-lt"/>
              <a:ea typeface="+mj-ea"/>
              <a:cs typeface="+mj-cs"/>
            </a:endParaRPr>
          </a:p>
          <a:p>
            <a:pPr indent="450215" algn="just"/>
            <a:r>
              <a:rPr lang="uk-UA" sz="2400" dirty="0">
                <a:latin typeface="+mj-lt"/>
                <a:ea typeface="+mj-ea"/>
                <a:cs typeface="+mj-cs"/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Обов’язковою умовою є наявність на дистанційній платформі </a:t>
            </a:r>
            <a:r>
              <a:rPr lang="en-US" sz="2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Moodle</a:t>
            </a:r>
            <a:r>
              <a:rPr lang="uk-UA" sz="24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відповідного навчально-методичного забезпечення кожного освітнього компонента, який викладається кафедрою.</a:t>
            </a:r>
            <a:endParaRPr lang="uk-UA" sz="2400" b="1" i="1" dirty="0">
              <a:latin typeface="+mj-lt"/>
              <a:ea typeface="+mj-ea"/>
              <a:cs typeface="+mj-cs"/>
            </a:endParaRPr>
          </a:p>
          <a:p>
            <a:pPr indent="450215" algn="just"/>
            <a:endParaRPr lang="uk-UA" sz="2400" dirty="0">
              <a:latin typeface="+mj-lt"/>
              <a:ea typeface="+mj-ea"/>
              <a:cs typeface="+mj-cs"/>
            </a:endParaRPr>
          </a:p>
          <a:p>
            <a:pPr indent="450215" algn="just"/>
            <a:endParaRPr lang="uk-UA" sz="2400" i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945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E42B0545-61E1-4802-811F-A38F4C618BF2}"/>
              </a:ext>
            </a:extLst>
          </p:cNvPr>
          <p:cNvSpPr txBox="1">
            <a:spLocks/>
          </p:cNvSpPr>
          <p:nvPr/>
        </p:nvSpPr>
        <p:spPr bwMode="auto">
          <a:xfrm>
            <a:off x="11906" y="0"/>
            <a:ext cx="12180094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Ліцензійні умови провадження освітньої діяльності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BF5E74-1D17-4A4F-9A0A-36D49287A833}"/>
              </a:ext>
            </a:extLst>
          </p:cNvPr>
          <p:cNvSpPr/>
          <p:nvPr/>
        </p:nvSpPr>
        <p:spPr>
          <a:xfrm>
            <a:off x="387269" y="818900"/>
            <a:ext cx="110514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</a:rPr>
              <a:t>38. </a:t>
            </a:r>
            <a:r>
              <a:rPr lang="uk-UA" sz="2400" dirty="0">
                <a:latin typeface="Arial" panose="020B0604020202020204" pitchFamily="34" charset="0"/>
              </a:rPr>
              <a:t>Досягнення у професійній діяльності, які зараховуються за останні п’ять років: </a:t>
            </a:r>
          </a:p>
          <a:p>
            <a:pPr algn="just"/>
            <a:endParaRPr lang="uk-UA" sz="2400" dirty="0">
              <a:latin typeface="Arial" panose="020B0604020202020204" pitchFamily="34" charset="0"/>
            </a:endParaRPr>
          </a:p>
          <a:p>
            <a:pPr algn="just"/>
            <a:r>
              <a:rPr lang="uk-UA" sz="2400" dirty="0"/>
              <a:t>4) наявність виданих навчально-методичних посібників/посібників для самостійної роботи здобувачів вищої освіти та дистанційного навчання, електронних курсів на освітніх платформах ліцензіатів, конспектів лекцій/практикумів/методичних вказівок/рекомендацій/ робочих програм, інших друкованих навчально-методичних праць </a:t>
            </a:r>
            <a:r>
              <a:rPr lang="uk-UA" sz="2400" b="1" dirty="0"/>
              <a:t>загальною кількістю три найменування;</a:t>
            </a:r>
            <a:endParaRPr lang="uk-UA" sz="2400" b="1" dirty="0">
              <a:latin typeface="Arial" panose="020B0604020202020204" pitchFamily="34" charset="0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  <a:p>
            <a:endParaRPr lang="uk-UA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042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26BF45B7-E46A-4C9E-BEB7-920590A2FD7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501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uk-UA" b="0" i="1" dirty="0">
                <a:solidFill>
                  <a:schemeClr val="accent2"/>
                </a:solidFill>
              </a:rPr>
              <a:t>Акредитація освітніх програм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441AAA-E03A-0DC3-4D35-4F2CF309E230}"/>
              </a:ext>
            </a:extLst>
          </p:cNvPr>
          <p:cNvSpPr txBox="1"/>
          <p:nvPr/>
        </p:nvSpPr>
        <p:spPr>
          <a:xfrm>
            <a:off x="184639" y="834995"/>
            <a:ext cx="114827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2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18F1AB2-45CD-F299-9A1F-C46D2A0CC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95050"/>
              </p:ext>
            </p:extLst>
          </p:nvPr>
        </p:nvGraphicFramePr>
        <p:xfrm>
          <a:off x="354622" y="834995"/>
          <a:ext cx="11142787" cy="5594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523">
                  <a:extLst>
                    <a:ext uri="{9D8B030D-6E8A-4147-A177-3AD203B41FA5}">
                      <a16:colId xmlns:a16="http://schemas.microsoft.com/office/drawing/2014/main" val="793663479"/>
                    </a:ext>
                  </a:extLst>
                </a:gridCol>
                <a:gridCol w="2581490">
                  <a:extLst>
                    <a:ext uri="{9D8B030D-6E8A-4147-A177-3AD203B41FA5}">
                      <a16:colId xmlns:a16="http://schemas.microsoft.com/office/drawing/2014/main" val="2530187969"/>
                    </a:ext>
                  </a:extLst>
                </a:gridCol>
                <a:gridCol w="7848774">
                  <a:extLst>
                    <a:ext uri="{9D8B030D-6E8A-4147-A177-3AD203B41FA5}">
                      <a16:colId xmlns:a16="http://schemas.microsoft.com/office/drawing/2014/main" val="1763222147"/>
                    </a:ext>
                  </a:extLst>
                </a:gridCol>
              </a:tblGrid>
              <a:tr h="77651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ПІБ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927" marR="61927" marT="61927" marB="61927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noProof="0" dirty="0">
                          <a:solidFill>
                            <a:schemeClr val="tx1"/>
                          </a:solidFill>
                          <a:effectLst/>
                        </a:rPr>
                        <a:t>Навчальні дисципліни, які викладає НПП на ОП</a:t>
                      </a:r>
                      <a:endParaRPr lang="uk-UA" sz="1400" noProof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927" marR="61927" marT="61927" marB="61927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/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Обґрунтування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927" marR="61927" marT="61927" marB="61927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80229"/>
                  </a:ext>
                </a:extLst>
              </a:tr>
              <a:tr h="3030963">
                <a:tc>
                  <a:txBody>
                    <a:bodyPr/>
                    <a:lstStyle/>
                    <a:p>
                      <a:endParaRPr lang="uk-UA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927" marR="61927" marT="61927" marB="6192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effectLst/>
                        </a:rPr>
                        <a:t>Ф2 Основи нафтогазової справи</a:t>
                      </a:r>
                      <a:endParaRPr lang="uk-UA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 marL="61927" marR="61927" marT="61927" marB="61927">
                    <a:solidFill>
                      <a:srgbClr val="D5DBE3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ctr"/>
                      <a:r>
                        <a:rPr lang="uk-UA" sz="1400" b="1" dirty="0">
                          <a:effectLst/>
                        </a:rPr>
                        <a:t>Досягнення в професійній діяльності:</a:t>
                      </a:r>
                    </a:p>
                    <a:p>
                      <a:pPr marR="54610" algn="just"/>
                      <a:r>
                        <a:rPr lang="uk-UA" sz="1400" b="1" i="1" dirty="0">
                          <a:effectLst/>
                        </a:rPr>
                        <a:t>4) наявність виданих навчально-методичних посібників/посібників для самостійної роботи здобувачів вищої освіти та дистанційного навчання, електронних курсів на освітніх платформах ліцензіатів, конспектів лекцій/практикумів/методичних вказівок/рекомендацій/ робочих програм, інших друкованих навчально-методичних праць загальною кількістю три найменування;</a:t>
                      </a:r>
                    </a:p>
                    <a:p>
                      <a:pPr marR="54610" algn="just"/>
                      <a:r>
                        <a:rPr lang="uk-UA" sz="1400" dirty="0">
                          <a:effectLst/>
                        </a:rPr>
                        <a:t>1. Програма та методичні вказівки до виконання кваліфікаційної роботи бакалавра за спеціальністю 185 «Нафтогазова інженерія та технології» / </a:t>
                      </a:r>
                      <a:r>
                        <a:rPr lang="uk-UA" sz="1400" dirty="0" err="1">
                          <a:effectLst/>
                        </a:rPr>
                        <a:t>Є.А.Коровяка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А.К.Судаков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В.Л.Хоменко</a:t>
                      </a:r>
                      <a:r>
                        <a:rPr lang="uk-UA" sz="1400" dirty="0">
                          <a:effectLst/>
                        </a:rPr>
                        <a:t>; </a:t>
                      </a:r>
                      <a:r>
                        <a:rPr lang="uk-UA" sz="1400" dirty="0" err="1">
                          <a:effectLst/>
                        </a:rPr>
                        <a:t>нац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техн</a:t>
                      </a:r>
                      <a:r>
                        <a:rPr lang="uk-UA" sz="1400" dirty="0">
                          <a:effectLst/>
                        </a:rPr>
                        <a:t>. ун-т «Дніпровська політехніка». – Д.,: НТУ «ДП», 2019. –30с.</a:t>
                      </a:r>
                    </a:p>
                    <a:p>
                      <a:pPr marR="54610" algn="just"/>
                      <a:r>
                        <a:rPr lang="uk-UA" sz="1400" dirty="0">
                          <a:effectLst/>
                        </a:rPr>
                        <a:t>2. Буріння свердловин. Методичні рекомендації до виконання практичних робіт для студентів спеціальностей 184 «Гірництво» та 185 «Нафтогазова інженерія та технології» / Є.А. </a:t>
                      </a:r>
                      <a:r>
                        <a:rPr lang="uk-UA" sz="1400" dirty="0" err="1">
                          <a:effectLst/>
                        </a:rPr>
                        <a:t>Коровяка</a:t>
                      </a:r>
                      <a:r>
                        <a:rPr lang="uk-UA" sz="1400" dirty="0">
                          <a:effectLst/>
                        </a:rPr>
                        <a:t>, Ю.Л. </a:t>
                      </a:r>
                      <a:r>
                        <a:rPr lang="uk-UA" sz="1400" dirty="0" err="1">
                          <a:effectLst/>
                        </a:rPr>
                        <a:t>Кузін</a:t>
                      </a:r>
                      <a:r>
                        <a:rPr lang="uk-UA" sz="1400" dirty="0">
                          <a:effectLst/>
                        </a:rPr>
                        <a:t>, В.Л. Хоменко ; М-во освіти і науки України, </a:t>
                      </a:r>
                      <a:r>
                        <a:rPr lang="uk-UA" sz="1400" dirty="0" err="1">
                          <a:effectLst/>
                        </a:rPr>
                        <a:t>Нац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техн</a:t>
                      </a:r>
                      <a:r>
                        <a:rPr lang="uk-UA" sz="1400" dirty="0">
                          <a:effectLst/>
                        </a:rPr>
                        <a:t>. ун-т «Дніпровська політехніка». – Д.: НТУ «ДП», 2020. – 40с.</a:t>
                      </a:r>
                    </a:p>
                    <a:p>
                      <a:pPr marR="54610" algn="just"/>
                      <a:r>
                        <a:rPr lang="uk-UA" sz="1400" dirty="0">
                          <a:effectLst/>
                        </a:rPr>
                        <a:t>3. Програма та методичні вказівки до виконання кваліфікаційної роботи для студентів спеціальності 185 Нафтогазова інженерія та технології / Є.А. </a:t>
                      </a:r>
                      <a:r>
                        <a:rPr lang="uk-UA" sz="1400" dirty="0" err="1">
                          <a:effectLst/>
                        </a:rPr>
                        <a:t>Коровяка</a:t>
                      </a:r>
                      <a:r>
                        <a:rPr lang="uk-UA" sz="1400" dirty="0">
                          <a:effectLst/>
                        </a:rPr>
                        <a:t>, А.О. Ігнатов, А.К. </a:t>
                      </a:r>
                      <a:r>
                        <a:rPr lang="uk-UA" sz="1400" dirty="0" err="1">
                          <a:effectLst/>
                        </a:rPr>
                        <a:t>Судаков</a:t>
                      </a:r>
                      <a:r>
                        <a:rPr lang="uk-UA" sz="1400" dirty="0">
                          <a:effectLst/>
                        </a:rPr>
                        <a:t>, В.Л. Хоменко ; М-во освіти і науки України, </a:t>
                      </a:r>
                      <a:r>
                        <a:rPr lang="uk-UA" sz="1400" dirty="0" err="1">
                          <a:effectLst/>
                        </a:rPr>
                        <a:t>Нац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техн</a:t>
                      </a:r>
                      <a:r>
                        <a:rPr lang="uk-UA" sz="1400" dirty="0">
                          <a:effectLst/>
                        </a:rPr>
                        <a:t>. ун-т «Дніпровська політехніка». – Дніпро : НТУ «ДП», 2023. – 42 с.</a:t>
                      </a:r>
                    </a:p>
                    <a:p>
                      <a:pPr marR="54610" algn="just"/>
                      <a:r>
                        <a:rPr lang="uk-UA" sz="1400" dirty="0">
                          <a:effectLst/>
                        </a:rPr>
                        <a:t>4. Робоча програма навчальної дисципліни «Інноваційні технології буріння свердловин на нафту і газ» для магістрів освітньо-професійної програми «Нафтогазова інженерія та технології» спеціальності 185 Нафтогазова інженерія та технології / Є.А. </a:t>
                      </a:r>
                      <a:r>
                        <a:rPr lang="uk-UA" sz="1400" dirty="0" err="1">
                          <a:effectLst/>
                        </a:rPr>
                        <a:t>Коровяка</a:t>
                      </a:r>
                      <a:r>
                        <a:rPr lang="uk-UA" sz="1400" dirty="0">
                          <a:effectLst/>
                        </a:rPr>
                        <a:t>, А.О. Ігнатов. </a:t>
                      </a:r>
                      <a:r>
                        <a:rPr lang="uk-UA" sz="1400" dirty="0" err="1">
                          <a:effectLst/>
                        </a:rPr>
                        <a:t>Нац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техн</a:t>
                      </a:r>
                      <a:r>
                        <a:rPr lang="uk-UA" sz="1400" dirty="0">
                          <a:effectLst/>
                        </a:rPr>
                        <a:t>. ун-т. «Дніпровська політехніка», каф. нафтогазової інженерії та буріння. – Д.: НТУ «ДП», 2023. – 13 с.</a:t>
                      </a:r>
                    </a:p>
                  </a:txBody>
                  <a:tcPr marL="61927" marR="61927" marT="61927" marB="61927">
                    <a:solidFill>
                      <a:srgbClr val="D5DB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975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E7EBAF7-4F45-07DC-5722-54EAEF3CF160}"/>
              </a:ext>
            </a:extLst>
          </p:cNvPr>
          <p:cNvSpPr txBox="1"/>
          <p:nvPr/>
        </p:nvSpPr>
        <p:spPr>
          <a:xfrm>
            <a:off x="896470" y="42871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chemeClr val="dk1"/>
                </a:solidFill>
                <a:latin typeface="+mn-lt"/>
              </a:rPr>
              <a:t>Таблиця 2. Зведена інформація про викладачів ОП </a:t>
            </a:r>
          </a:p>
        </p:txBody>
      </p:sp>
    </p:spTree>
    <p:extLst>
      <p:ext uri="{BB962C8B-B14F-4D97-AF65-F5344CB8AC3E}">
        <p14:creationId xmlns:p14="http://schemas.microsoft.com/office/powerpoint/2010/main" val="392699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88490" y="62010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8289" y="531812"/>
            <a:ext cx="11177752" cy="494064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uk-UA" sz="24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УВАГА!!!</a:t>
            </a:r>
          </a:p>
          <a:p>
            <a:pPr algn="just"/>
            <a:endParaRPr lang="uk-UA" sz="240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indent="450000" algn="just"/>
            <a:r>
              <a:rPr lang="uk-UA" sz="2400" dirty="0">
                <a:latin typeface="Arial" charset="0"/>
                <a:ea typeface="+mn-ea"/>
                <a:cs typeface="+mn-cs"/>
              </a:rPr>
              <a:t>У полі «Обґрунтування» просимо не дублювати інформацію, яка наявна в інших полях. Це поле має містити обґрунтоване пояснення того, чим саме зумовлене рішення ЗВО щодо викладання даної дисципліни саме цим викладачем. Як правило, посилання на формальні ознаки, такі як наявність у нього наукового ступеня або вченого звання, не є достатнім обґрунтуванням. Пояснення ЗВО має продемонструвати, із посиланням на конкретні факти (наукову чи професійну активність тощо), фаховість викладача у предметній сфері тієї дисципліни, що він викладає.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57214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6275</TotalTime>
  <Words>1534</Words>
  <Application>Microsoft Office PowerPoint</Application>
  <PresentationFormat>Широкоэкранный</PresentationFormat>
  <Paragraphs>92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541</cp:revision>
  <cp:lastPrinted>2018-11-26T14:04:37Z</cp:lastPrinted>
  <dcterms:created xsi:type="dcterms:W3CDTF">2018-01-06T22:34:48Z</dcterms:created>
  <dcterms:modified xsi:type="dcterms:W3CDTF">2024-05-21T06:34:29Z</dcterms:modified>
</cp:coreProperties>
</file>